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80" r:id="rId2"/>
    <p:sldId id="257" r:id="rId3"/>
    <p:sldId id="258" r:id="rId4"/>
    <p:sldId id="259" r:id="rId5"/>
    <p:sldId id="260" r:id="rId6"/>
    <p:sldId id="281" r:id="rId7"/>
    <p:sldId id="282" r:id="rId8"/>
    <p:sldId id="272" r:id="rId9"/>
    <p:sldId id="273" r:id="rId10"/>
    <p:sldId id="274" r:id="rId11"/>
    <p:sldId id="275" r:id="rId12"/>
    <p:sldId id="276" r:id="rId13"/>
    <p:sldId id="277" r:id="rId14"/>
    <p:sldId id="278" r:id="rId15"/>
    <p:sldId id="27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8998" autoAdjust="0"/>
  </p:normalViewPr>
  <p:slideViewPr>
    <p:cSldViewPr>
      <p:cViewPr>
        <p:scale>
          <a:sx n="30" d="100"/>
          <a:sy n="30" d="100"/>
        </p:scale>
        <p:origin x="-56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EAF3BA-6FDB-45E0-8523-5B1EF4E967BF}" type="datetimeFigureOut">
              <a:rPr lang="en-US" smtClean="0"/>
              <a:pPr/>
              <a:t>9/12/2009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6C0106-4F4D-43FC-8540-145790772FE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52AAC7-0954-4DBE-9DEE-E6BC2F012F4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52AAC7-0954-4DBE-9DEE-E6BC2F012F4C}"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52AAC7-0954-4DBE-9DEE-E6BC2F012F4C}"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52AAC7-0954-4DBE-9DEE-E6BC2F012F4C}"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52AAC7-0954-4DBE-9DEE-E6BC2F012F4C}"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52AAC7-0954-4DBE-9DEE-E6BC2F012F4C}"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52AAC7-0954-4DBE-9DEE-E6BC2F012F4C}"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2F7B1F5-27CC-4C4F-93CE-F86F692DB018}" type="datetimeFigureOut">
              <a:rPr lang="en-US" smtClean="0"/>
              <a:pPr/>
              <a:t>9/12/2009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C72EAF9-7D03-4ED1-9EF6-1BF0C68796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F7B1F5-27CC-4C4F-93CE-F86F692DB018}" type="datetimeFigureOut">
              <a:rPr lang="en-US" smtClean="0"/>
              <a:pPr/>
              <a:t>9/12/2009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2EAF9-7D03-4ED1-9EF6-1BF0C68796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F7B1F5-27CC-4C4F-93CE-F86F692DB018}" type="datetimeFigureOut">
              <a:rPr lang="en-US" smtClean="0"/>
              <a:pPr/>
              <a:t>9/12/2009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2EAF9-7D03-4ED1-9EF6-1BF0C68796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F7B1F5-27CC-4C4F-93CE-F86F692DB018}" type="datetimeFigureOut">
              <a:rPr lang="en-US" smtClean="0"/>
              <a:pPr/>
              <a:t>9/12/2009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2EAF9-7D03-4ED1-9EF6-1BF0C68796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2F7B1F5-27CC-4C4F-93CE-F86F692DB018}" type="datetimeFigureOut">
              <a:rPr lang="en-US" smtClean="0"/>
              <a:pPr/>
              <a:t>9/12/2009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2EAF9-7D03-4ED1-9EF6-1BF0C68796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2F7B1F5-27CC-4C4F-93CE-F86F692DB018}" type="datetimeFigureOut">
              <a:rPr lang="en-US" smtClean="0"/>
              <a:pPr/>
              <a:t>9/12/2009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2EAF9-7D03-4ED1-9EF6-1BF0C68796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2F7B1F5-27CC-4C4F-93CE-F86F692DB018}" type="datetimeFigureOut">
              <a:rPr lang="en-US" smtClean="0"/>
              <a:pPr/>
              <a:t>9/12/2009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2EAF9-7D03-4ED1-9EF6-1BF0C68796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F7B1F5-27CC-4C4F-93CE-F86F692DB018}" type="datetimeFigureOut">
              <a:rPr lang="en-US" smtClean="0"/>
              <a:pPr/>
              <a:t>9/12/2009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2EAF9-7D03-4ED1-9EF6-1BF0C68796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F7B1F5-27CC-4C4F-93CE-F86F692DB018}" type="datetimeFigureOut">
              <a:rPr lang="en-US" smtClean="0"/>
              <a:pPr/>
              <a:t>9/12/2009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2EAF9-7D03-4ED1-9EF6-1BF0C68796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2F7B1F5-27CC-4C4F-93CE-F86F692DB018}" type="datetimeFigureOut">
              <a:rPr lang="en-US" smtClean="0"/>
              <a:pPr/>
              <a:t>9/12/2009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2EAF9-7D03-4ED1-9EF6-1BF0C68796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2F7B1F5-27CC-4C4F-93CE-F86F692DB018}" type="datetimeFigureOut">
              <a:rPr lang="en-US" smtClean="0"/>
              <a:pPr/>
              <a:t>9/12/2009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C72EAF9-7D03-4ED1-9EF6-1BF0C68796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2F7B1F5-27CC-4C4F-93CE-F86F692DB018}" type="datetimeFigureOut">
              <a:rPr lang="en-US" smtClean="0"/>
              <a:pPr/>
              <a:t>9/12/2009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C72EAF9-7D03-4ED1-9EF6-1BF0C68796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yesbu.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7927" y="1219200"/>
            <a:ext cx="8836073" cy="461665"/>
          </a:xfrm>
          <a:prstGeom prst="rect">
            <a:avLst/>
          </a:prstGeom>
          <a:noFill/>
        </p:spPr>
        <p:txBody>
          <a:bodyPr wrap="square" lIns="91440" tIns="45720" rIns="91440" bIns="45720">
            <a:spAutoFit/>
          </a:bodyPr>
          <a:lstStyle/>
          <a:p>
            <a:pPr algn="ctr">
              <a:spcBef>
                <a:spcPct val="0"/>
              </a:spcBef>
            </a:pPr>
            <a:r>
              <a:rPr lang="en-US" sz="2400" i="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Georgia" pitchFamily="18" charset="0"/>
                <a:ea typeface="+mj-ea"/>
                <a:cs typeface="+mj-cs"/>
              </a:rPr>
              <a:t>Arab Environmental Youth convention </a:t>
            </a:r>
          </a:p>
        </p:txBody>
      </p:sp>
      <p:sp>
        <p:nvSpPr>
          <p:cNvPr id="8" name="Rectangle 7"/>
          <p:cNvSpPr/>
          <p:nvPr/>
        </p:nvSpPr>
        <p:spPr>
          <a:xfrm>
            <a:off x="685800" y="2514600"/>
            <a:ext cx="8077200" cy="1569660"/>
          </a:xfrm>
          <a:prstGeom prst="rect">
            <a:avLst/>
          </a:prstGeom>
          <a:noFill/>
        </p:spPr>
        <p:txBody>
          <a:bodyPr wrap="square" lIns="91440" tIns="45720" rIns="91440" bIns="45720">
            <a:spAutoFit/>
          </a:bodyPr>
          <a:lstStyle/>
          <a:p>
            <a:pPr algn="ctr" rtl="1"/>
            <a:r>
              <a:rPr lang="ar-SA"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40000"/>
                    </a:schemeClr>
                  </a:glow>
                  <a:innerShdw blurRad="69850" dist="43180" dir="5400000">
                    <a:srgbClr val="000000">
                      <a:alpha val="65000"/>
                    </a:srgbClr>
                  </a:innerShdw>
                </a:effectLst>
              </a:rPr>
              <a:t>الملتقي العربي</a:t>
            </a: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40000"/>
                    </a:schemeClr>
                  </a:glow>
                  <a:innerShdw blurRad="69850" dist="43180" dir="5400000">
                    <a:srgbClr val="000000">
                      <a:alpha val="65000"/>
                    </a:srgbClr>
                  </a:innerShdw>
                </a:effectLst>
              </a:rPr>
              <a:t> </a:t>
            </a:r>
            <a:r>
              <a:rPr lang="ar-SA"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40000"/>
                    </a:schemeClr>
                  </a:glow>
                  <a:innerShdw blurRad="69850" dist="43180" dir="5400000">
                    <a:srgbClr val="000000">
                      <a:alpha val="65000"/>
                    </a:srgbClr>
                  </a:innerShdw>
                </a:effectLst>
              </a:rPr>
              <a:t>للشباب والبيئة </a:t>
            </a:r>
          </a:p>
          <a:p>
            <a:pPr algn="ctr" rtl="1"/>
            <a:r>
              <a:rPr lang="ar-SA"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40000"/>
                    </a:schemeClr>
                  </a:glow>
                  <a:innerShdw blurRad="69850" dist="43180" dir="5400000">
                    <a:srgbClr val="000000">
                      <a:alpha val="65000"/>
                    </a:srgbClr>
                  </a:innerShdw>
                </a:effectLst>
              </a:rPr>
              <a:t>25-28 أكتوبر 2009</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bg1">
                    <a:alpha val="40000"/>
                  </a:schemeClr>
                </a:glow>
                <a:innerShdw blurRad="69850" dist="43180" dir="5400000">
                  <a:srgbClr val="000000">
                    <a:alpha val="65000"/>
                  </a:srgbClr>
                </a:innerShdw>
              </a:effectLst>
            </a:endParaRPr>
          </a:p>
        </p:txBody>
      </p:sp>
      <p:sp>
        <p:nvSpPr>
          <p:cNvPr id="9" name="Rectangle 8"/>
          <p:cNvSpPr/>
          <p:nvPr/>
        </p:nvSpPr>
        <p:spPr>
          <a:xfrm>
            <a:off x="990600" y="4800600"/>
            <a:ext cx="731520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www.yesbu.org</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6" name="Oval 5"/>
          <p:cNvSpPr/>
          <p:nvPr/>
        </p:nvSpPr>
        <p:spPr>
          <a:xfrm>
            <a:off x="5867400" y="5334000"/>
            <a:ext cx="1219200" cy="457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17" name="Rectangle 16"/>
          <p:cNvSpPr/>
          <p:nvPr/>
        </p:nvSpPr>
        <p:spPr>
          <a:xfrm>
            <a:off x="3505200" y="1828800"/>
            <a:ext cx="3810000" cy="914400"/>
          </a:xfrm>
          <a:prstGeom prst="rect">
            <a:avLst/>
          </a:prstGeom>
          <a:no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10800000">
            <a:off x="2819400" y="2286000"/>
            <a:ext cx="685800" cy="1588"/>
          </a:xfrm>
          <a:prstGeom prst="line">
            <a:avLst/>
          </a:prstGeom>
          <a:ln>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7315200" y="2286000"/>
            <a:ext cx="685800" cy="1588"/>
          </a:xfrm>
          <a:prstGeom prst="line">
            <a:avLst/>
          </a:prstGeom>
          <a:ln>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5104606" y="1598612"/>
            <a:ext cx="458788" cy="1588"/>
          </a:xfrm>
          <a:prstGeom prst="line">
            <a:avLst/>
          </a:prstGeom>
          <a:ln>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5105400" y="2970212"/>
            <a:ext cx="458788" cy="1588"/>
          </a:xfrm>
          <a:prstGeom prst="line">
            <a:avLst/>
          </a:prstGeom>
          <a:ln>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209800" y="3352800"/>
            <a:ext cx="5867400" cy="2554545"/>
          </a:xfrm>
          <a:prstGeom prst="rect">
            <a:avLst/>
          </a:prstGeom>
          <a:solidFill>
            <a:srgbClr val="000000">
              <a:alpha val="63922"/>
            </a:srgbClr>
          </a:solidFill>
        </p:spPr>
        <p:txBody>
          <a:bodyPr wrap="square" rtlCol="0">
            <a:spAutoFit/>
          </a:bodyPr>
          <a:lstStyle/>
          <a:p>
            <a:pPr algn="r"/>
            <a:r>
              <a:rPr lang="ar-SA" sz="3200" dirty="0" smtClean="0">
                <a:solidFill>
                  <a:schemeClr val="bg1"/>
                </a:solidFill>
              </a:rPr>
              <a:t>يتم إرسال رسالة الكترونية علي البريد الالكتروني بها:</a:t>
            </a:r>
            <a:r>
              <a:rPr lang="ar-EG" sz="3200" dirty="0" smtClean="0">
                <a:solidFill>
                  <a:schemeClr val="bg1"/>
                </a:solidFill>
              </a:rPr>
              <a:t/>
            </a:r>
            <a:br>
              <a:rPr lang="ar-EG" sz="3200" dirty="0" smtClean="0">
                <a:solidFill>
                  <a:schemeClr val="bg1"/>
                </a:solidFill>
              </a:rPr>
            </a:br>
            <a:r>
              <a:rPr lang="ar-EG" sz="3200" dirty="0" smtClean="0">
                <a:solidFill>
                  <a:schemeClr val="bg1"/>
                </a:solidFill>
              </a:rPr>
              <a:t>نشكركم لقيامكم بالتسجيل وسنقوم بإرسال بريد الكتروني إليكم يحتوي علي طريقة استكمال بيانات التسجيل</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3"/>
          <a:srcRect/>
          <a:stretch>
            <a:fillRect/>
          </a:stretch>
        </p:blipFill>
        <p:spPr bwMode="auto">
          <a:xfrm>
            <a:off x="-2743200" y="-1524000"/>
            <a:ext cx="11887200" cy="8915400"/>
          </a:xfrm>
          <a:prstGeom prst="rect">
            <a:avLst/>
          </a:prstGeom>
          <a:noFill/>
          <a:ln w="9525">
            <a:noFill/>
            <a:miter lim="800000"/>
            <a:headEnd/>
            <a:tailEnd/>
          </a:ln>
          <a:effectLst/>
        </p:spPr>
      </p:pic>
      <p:sp>
        <p:nvSpPr>
          <p:cNvPr id="5" name="TextBox 4"/>
          <p:cNvSpPr txBox="1"/>
          <p:nvPr/>
        </p:nvSpPr>
        <p:spPr>
          <a:xfrm>
            <a:off x="533400" y="5410200"/>
            <a:ext cx="7391400" cy="1077218"/>
          </a:xfrm>
          <a:prstGeom prst="rect">
            <a:avLst/>
          </a:prstGeom>
          <a:noFill/>
        </p:spPr>
        <p:txBody>
          <a:bodyPr wrap="square" rtlCol="0">
            <a:spAutoFit/>
          </a:bodyPr>
          <a:lstStyle/>
          <a:p>
            <a:pPr algn="r"/>
            <a:r>
              <a:rPr lang="ar-SA" sz="3200" dirty="0" smtClean="0">
                <a:solidFill>
                  <a:schemeClr val="bg1"/>
                </a:solidFill>
              </a:rPr>
              <a:t>يتم إرسال وصلة للدخول عليها واستكمال باقي البيانات الخاصة </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5" name="TextBox 4"/>
          <p:cNvSpPr txBox="1"/>
          <p:nvPr/>
        </p:nvSpPr>
        <p:spPr>
          <a:xfrm>
            <a:off x="2209800" y="5334000"/>
            <a:ext cx="5410200" cy="830997"/>
          </a:xfrm>
          <a:prstGeom prst="rect">
            <a:avLst/>
          </a:prstGeom>
          <a:noFill/>
        </p:spPr>
        <p:txBody>
          <a:bodyPr wrap="square" rtlCol="0">
            <a:spAutoFit/>
          </a:bodyPr>
          <a:lstStyle/>
          <a:p>
            <a:pPr algn="r"/>
            <a:r>
              <a:rPr lang="ar-SA" sz="2400" dirty="0" smtClean="0">
                <a:solidFill>
                  <a:schemeClr val="bg1"/>
                </a:solidFill>
              </a:rPr>
              <a:t>يتم اختيار كلمة مرور خاصة بكل مشترك للدخول علي الموقع </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382000" cy="5943600"/>
          </a:xfrm>
        </p:spPr>
        <p:txBody>
          <a:bodyPr/>
          <a:lstStyle/>
          <a:p>
            <a:pPr algn="r" rtl="1"/>
            <a:r>
              <a:rPr lang="ar-SA" dirty="0" smtClean="0"/>
              <a:t>للدخول بعد ذلك  يتم كتابة البريد الالكتروني وكلمة المرور</a:t>
            </a:r>
          </a:p>
          <a:p>
            <a:pPr algn="r" rtl="1"/>
            <a:endParaRPr lang="ar-SA" dirty="0" smtClean="0"/>
          </a:p>
          <a:p>
            <a:pPr algn="r" rtl="1"/>
            <a:endParaRPr lang="ar-SA" dirty="0" smtClean="0"/>
          </a:p>
          <a:p>
            <a:pPr algn="r" rtl="1"/>
            <a:endParaRPr lang="ar-SA" dirty="0" smtClean="0"/>
          </a:p>
          <a:p>
            <a:pPr algn="r" rtl="1"/>
            <a:endParaRPr lang="ar-SA" dirty="0" smtClean="0"/>
          </a:p>
          <a:p>
            <a:pPr algn="r" rtl="1"/>
            <a:r>
              <a:rPr lang="ar-SA" dirty="0" smtClean="0"/>
              <a:t>للدخول علي المنهج التعليمي يتم الضغط علي كلمة المنهج التعليمي في القائمة علي اليمين .</a:t>
            </a:r>
          </a:p>
          <a:p>
            <a:pPr algn="r" rtl="1"/>
            <a:r>
              <a:rPr lang="ar-SA" dirty="0" smtClean="0"/>
              <a:t>ومنها سيتم تزيل كل المحاضرات التي تم نشرها .</a:t>
            </a:r>
          </a:p>
        </p:txBody>
      </p:sp>
      <p:pic>
        <p:nvPicPr>
          <p:cNvPr id="1026" name="Picture 2"/>
          <p:cNvPicPr>
            <a:picLocks noChangeAspect="1" noChangeArrowheads="1"/>
          </p:cNvPicPr>
          <p:nvPr/>
        </p:nvPicPr>
        <p:blipFill>
          <a:blip r:embed="rId2"/>
          <a:stretch>
            <a:fillRect/>
          </a:stretch>
        </p:blipFill>
        <p:spPr bwMode="auto">
          <a:xfrm>
            <a:off x="2895600" y="1524000"/>
            <a:ext cx="3505200" cy="205740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077200" cy="5440363"/>
          </a:xfrm>
        </p:spPr>
        <p:txBody>
          <a:bodyPr/>
          <a:lstStyle/>
          <a:p>
            <a:pPr algn="r" rtl="1"/>
            <a:r>
              <a:rPr lang="ar-SA" dirty="0" smtClean="0"/>
              <a:t>يمكن القيام بنشر أي أنشطة خاصة بالمشتركين بالمنهج عن طريق الضغط علي بالقائمة، ثم اختيار أنشطة بيئة </a:t>
            </a:r>
            <a:r>
              <a:rPr lang="ar-SA" dirty="0" err="1" smtClean="0"/>
              <a:t>او</a:t>
            </a:r>
            <a:r>
              <a:rPr lang="ar-SA" dirty="0" smtClean="0"/>
              <a:t> أنشطة عامة ثم الضغط علي أضف محاضرتك.</a:t>
            </a:r>
          </a:p>
          <a:p>
            <a:pPr algn="r" rtl="1"/>
            <a:endParaRPr lang="ar-SA" dirty="0" smtClean="0"/>
          </a:p>
          <a:p>
            <a:pPr algn="r" rtl="1"/>
            <a:endParaRPr lang="en-US" dirty="0"/>
          </a:p>
        </p:txBody>
      </p:sp>
      <p:pic>
        <p:nvPicPr>
          <p:cNvPr id="7" name="Picture 3"/>
          <p:cNvPicPr>
            <a:picLocks noChangeAspect="1" noChangeArrowheads="1"/>
          </p:cNvPicPr>
          <p:nvPr/>
        </p:nvPicPr>
        <p:blipFill>
          <a:blip r:embed="rId2"/>
          <a:stretch>
            <a:fillRect/>
          </a:stretch>
        </p:blipFill>
        <p:spPr bwMode="auto">
          <a:xfrm>
            <a:off x="381000" y="3276600"/>
            <a:ext cx="8382000" cy="2743200"/>
          </a:xfrm>
          <a:prstGeom prst="rect">
            <a:avLst/>
          </a:prstGeom>
          <a:noFill/>
          <a:ln>
            <a:noFill/>
          </a:ln>
        </p:spPr>
      </p:pic>
      <p:sp>
        <p:nvSpPr>
          <p:cNvPr id="9" name="Oval 8"/>
          <p:cNvSpPr/>
          <p:nvPr/>
        </p:nvSpPr>
        <p:spPr>
          <a:xfrm>
            <a:off x="0" y="5334000"/>
            <a:ext cx="2362200" cy="762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lstStyle/>
          <a:p>
            <a:pPr algn="just" rtl="1">
              <a:buNone/>
            </a:pPr>
            <a:r>
              <a:rPr lang="ar-SA" sz="3600" dirty="0"/>
              <a:t>هذا البرنامج الجديد </a:t>
            </a:r>
            <a:r>
              <a:rPr lang="ar-SA" sz="3600" dirty="0" smtClean="0"/>
              <a:t>والذي </a:t>
            </a:r>
            <a:r>
              <a:rPr lang="ar-SA" sz="3600" dirty="0"/>
              <a:t>يعتمد علي </a:t>
            </a:r>
            <a:r>
              <a:rPr lang="ar-SA" sz="3600" dirty="0" smtClean="0"/>
              <a:t>المقرر التعليمي  عن بعد ”الإدارة الوقائية للبيئة“  باللغة العربية </a:t>
            </a:r>
            <a:r>
              <a:rPr lang="ar-SA" sz="3600" dirty="0" err="1" smtClean="0"/>
              <a:t>و</a:t>
            </a:r>
            <a:r>
              <a:rPr lang="ar-SA" sz="3600" dirty="0" smtClean="0"/>
              <a:t> الذي تم </a:t>
            </a:r>
            <a:r>
              <a:rPr lang="ar-SA" sz="3600" dirty="0"/>
              <a:t>إعداده وبثه من مكتبة الإسكندرية عبر الموقع التالي:</a:t>
            </a:r>
            <a:endParaRPr lang="en-US" sz="3600" dirty="0"/>
          </a:p>
          <a:p>
            <a:pPr lvl="8" algn="r">
              <a:buNone/>
            </a:pPr>
            <a:endParaRPr lang="en-US" sz="4000" dirty="0" smtClean="0">
              <a:solidFill>
                <a:schemeClr val="accent1">
                  <a:lumMod val="75000"/>
                </a:schemeClr>
              </a:solidFill>
              <a:hlinkClick r:id="rId2"/>
            </a:endParaRPr>
          </a:p>
          <a:p>
            <a:pPr lvl="8">
              <a:buNone/>
            </a:pPr>
            <a:r>
              <a:rPr lang="en-US" sz="4000" dirty="0" smtClean="0">
                <a:solidFill>
                  <a:schemeClr val="accent1">
                    <a:lumMod val="75000"/>
                  </a:schemeClr>
                </a:solidFill>
                <a:hlinkClick r:id="rId2"/>
              </a:rPr>
              <a:t>WWW.YESBU.ORG</a:t>
            </a:r>
            <a:endParaRPr lang="en-US" sz="4000" dirty="0" smtClean="0">
              <a:solidFill>
                <a:schemeClr val="accent1">
                  <a:lumMod val="75000"/>
                </a:schemeClr>
              </a:solidFill>
            </a:endParaRPr>
          </a:p>
          <a:p>
            <a:pPr lvl="8" algn="r">
              <a:buNone/>
            </a:pPr>
            <a:r>
              <a:rPr lang="en-US" sz="4000" dirty="0" smtClean="0"/>
              <a:t> </a:t>
            </a:r>
            <a:r>
              <a:rPr lang="en-US" sz="2400" dirty="0" smtClean="0"/>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p:cBhvr override="childStyle">
                                        <p:cTn id="6" dur="2000" fill="hold"/>
                                        <p:tgtEl>
                                          <p:spTgt spid="3">
                                            <p:txEl>
                                              <p:pRg st="0" end="0"/>
                                            </p:txEl>
                                          </p:spTgt>
                                        </p:tgtEl>
                                        <p:attrNameLst>
                                          <p:attrName>style.color</p:attrName>
                                        </p:attrNameLst>
                                      </p:cBhvr>
                                      <p:to>
                                        <a:schemeClr val="accent2"/>
                                      </p:to>
                                    </p:animClr>
                                  </p:childTnLst>
                                </p:cTn>
                              </p:par>
                              <p:par>
                                <p:cTn id="7" presetID="6" presetClass="emph" presetSubtype="0" fill="hold" nodeType="withEffect">
                                  <p:stCondLst>
                                    <p:cond delay="0"/>
                                  </p:stCondLst>
                                  <p:childTnLst>
                                    <p:animScale>
                                      <p:cBhvr>
                                        <p:cTn id="8" dur="2000" fill="hold"/>
                                        <p:tgtEl>
                                          <p:spTgt spid="3">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856488"/>
          </a:xfrm>
        </p:spPr>
        <p:txBody>
          <a:bodyPr>
            <a:normAutofit/>
          </a:bodyPr>
          <a:lstStyle/>
          <a:p>
            <a:pPr algn="r" rtl="1"/>
            <a:r>
              <a:rPr lang="de-DE" dirty="0" smtClean="0"/>
              <a:t> </a:t>
            </a:r>
            <a:r>
              <a:rPr lang="ar-SA" dirty="0" smtClean="0"/>
              <a:t>ويهدف هذا البرنامج  إلى:</a:t>
            </a:r>
            <a:endParaRPr lang="en-US" dirty="0"/>
          </a:p>
        </p:txBody>
      </p:sp>
      <p:sp>
        <p:nvSpPr>
          <p:cNvPr id="3" name="Content Placeholder 2"/>
          <p:cNvSpPr>
            <a:spLocks noGrp="1"/>
          </p:cNvSpPr>
          <p:nvPr>
            <p:ph idx="1"/>
          </p:nvPr>
        </p:nvSpPr>
        <p:spPr/>
        <p:txBody>
          <a:bodyPr>
            <a:normAutofit/>
          </a:bodyPr>
          <a:lstStyle/>
          <a:p>
            <a:pPr marL="514350" indent="-514350" algn="r" rtl="1">
              <a:buFont typeface="+mj-lt"/>
              <a:buAutoNum type="arabicPeriod"/>
            </a:pPr>
            <a:r>
              <a:rPr lang="ar-SA" sz="3200" dirty="0" smtClean="0"/>
              <a:t>نشر </a:t>
            </a:r>
            <a:r>
              <a:rPr lang="ar-SA" sz="3200" dirty="0"/>
              <a:t>التوعية البيئية والمنهج العلمي بين الشباب  </a:t>
            </a:r>
            <a:r>
              <a:rPr lang="ar-SA" sz="3200" dirty="0" smtClean="0"/>
              <a:t>العربي.</a:t>
            </a:r>
          </a:p>
          <a:p>
            <a:pPr marL="514350" indent="-514350" algn="r" rtl="1">
              <a:buFont typeface="+mj-lt"/>
              <a:buAutoNum type="arabicPeriod"/>
            </a:pPr>
            <a:r>
              <a:rPr lang="ar-SA" sz="3200" dirty="0" smtClean="0"/>
              <a:t> </a:t>
            </a:r>
            <a:r>
              <a:rPr lang="ar-SA" sz="3200" dirty="0"/>
              <a:t>والتركيز علي مفهوم الإدارة الوقائية للبيئة وكيفية الحفاظ عليها والمحافظة علي الموارد الطبيعية المتاحة. </a:t>
            </a:r>
            <a:endParaRPr lang="en-US" sz="3200" dirty="0"/>
          </a:p>
          <a:p>
            <a:pPr marL="514350" indent="-514350" algn="r" rtl="1">
              <a:buFont typeface="+mj-lt"/>
              <a:buAutoNum type="arabicPeriod"/>
            </a:pPr>
            <a:r>
              <a:rPr lang="ar-SA" sz="3200" dirty="0" smtClean="0"/>
              <a:t> </a:t>
            </a:r>
            <a:r>
              <a:rPr lang="ar-SA" sz="3200" dirty="0"/>
              <a:t>تنمية مهارات التفكير العلمي والإبداع ومهارات الاتصال والعروض </a:t>
            </a:r>
            <a:r>
              <a:rPr lang="ar-SA" sz="3200" dirty="0" err="1"/>
              <a:t>التقديمية</a:t>
            </a:r>
            <a:r>
              <a:rPr lang="ar-SA" sz="3200" dirty="0"/>
              <a:t> لدى الشباب بأسلوبي التعليم الإلكتروني والذاتي وبناء قدراتهم في إعداد وعرض المشاريع والدراسات في تلك المجالات إعدادا لهم لدخول المنافسة علي سوق العمل لاحقا.</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500"/>
                                        <p:tgtEl>
                                          <p:spTgt spid="3">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ox(in)">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endParaRPr lang="en-US" dirty="0"/>
          </a:p>
        </p:txBody>
      </p:sp>
      <p:sp>
        <p:nvSpPr>
          <p:cNvPr id="3" name="Content Placeholder 2"/>
          <p:cNvSpPr>
            <a:spLocks noGrp="1"/>
          </p:cNvSpPr>
          <p:nvPr>
            <p:ph idx="1"/>
          </p:nvPr>
        </p:nvSpPr>
        <p:spPr>
          <a:xfrm>
            <a:off x="457200" y="838200"/>
            <a:ext cx="8229600" cy="5715000"/>
          </a:xfrm>
        </p:spPr>
        <p:txBody>
          <a:bodyPr>
            <a:normAutofit/>
          </a:bodyPr>
          <a:lstStyle/>
          <a:p>
            <a:pPr algn="r" rtl="1"/>
            <a:r>
              <a:rPr lang="ar-SA" sz="3600" dirty="0" smtClean="0"/>
              <a:t> ويتكون هذا المنهج من أربعة عشرة محاضرة تعليمية وتنتهي كل محاضرة بنشاط تعليمي يطلب من الطالب  أو الطالبة القيام </a:t>
            </a:r>
            <a:r>
              <a:rPr lang="ar-SA" sz="3600" dirty="0" err="1" smtClean="0"/>
              <a:t>به</a:t>
            </a:r>
            <a:r>
              <a:rPr lang="ar-SA" sz="3600" dirty="0" smtClean="0"/>
              <a:t> حتى يتم مزج المحاضرة النظرية بالواقع العملي المحيط </a:t>
            </a:r>
            <a:r>
              <a:rPr lang="ar-SA" sz="3600" dirty="0" err="1" smtClean="0"/>
              <a:t>به</a:t>
            </a:r>
            <a:r>
              <a:rPr lang="ar-SA" sz="3600" dirty="0" smtClean="0"/>
              <a:t>. </a:t>
            </a:r>
            <a:endParaRPr lang="en-US" sz="3600" dirty="0" smtClean="0"/>
          </a:p>
          <a:p>
            <a:pPr algn="r" rtl="1"/>
            <a:r>
              <a:rPr lang="ar-SA" sz="3600" dirty="0" smtClean="0"/>
              <a:t>وبعد الانتهاء من المنهج يبدأ الشباب بتقديم مشاريعهم البيئية لحل بعض المشكلات البيئية المحيطة بهم وسيتم تقيم هذه المشاريع من قبل لجنة من أساتذة الجامعات  والمختصين لاختيار المشاريع الفائزة حيث ستقوم المجموعات  الفائزة بعرض مشاريعها في الملتقي العربي للشباب والبيئة </a:t>
            </a:r>
            <a:r>
              <a:rPr lang="de-DE" sz="3600" dirty="0" smtClean="0"/>
              <a:t>.</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04088"/>
          </a:xfrm>
        </p:spPr>
        <p:txBody>
          <a:bodyPr>
            <a:noAutofit/>
          </a:bodyPr>
          <a:lstStyle/>
          <a:p>
            <a:pPr algn="r"/>
            <a:r>
              <a:rPr lang="ar-SA" sz="3600" b="1" dirty="0" smtClean="0"/>
              <a:t>وتحاول هذه المشروعات حل مشكلة بيئية في احد المجالات الآتية:</a:t>
            </a:r>
            <a:endParaRPr lang="en-US" sz="3600" b="1" dirty="0"/>
          </a:p>
        </p:txBody>
      </p:sp>
      <p:sp>
        <p:nvSpPr>
          <p:cNvPr id="3" name="Content Placeholder 2"/>
          <p:cNvSpPr>
            <a:spLocks noGrp="1"/>
          </p:cNvSpPr>
          <p:nvPr>
            <p:ph idx="1"/>
          </p:nvPr>
        </p:nvSpPr>
        <p:spPr>
          <a:xfrm>
            <a:off x="457200" y="1676400"/>
            <a:ext cx="8229600" cy="4648200"/>
          </a:xfrm>
        </p:spPr>
        <p:txBody>
          <a:bodyPr>
            <a:normAutofit/>
          </a:bodyPr>
          <a:lstStyle/>
          <a:p>
            <a:pPr marL="742950" lvl="0" indent="-742950" algn="r" rtl="1">
              <a:buFont typeface="+mj-lt"/>
              <a:buAutoNum type="arabicPeriod"/>
            </a:pPr>
            <a:r>
              <a:rPr lang="ar-SA" sz="3600" dirty="0" smtClean="0"/>
              <a:t>التنمية المستدامة</a:t>
            </a:r>
            <a:endParaRPr lang="en-US" sz="3600" dirty="0" smtClean="0"/>
          </a:p>
          <a:p>
            <a:pPr marL="742950" lvl="0" indent="-742950" algn="r" rtl="1">
              <a:buFont typeface="+mj-lt"/>
              <a:buAutoNum type="arabicPeriod"/>
            </a:pPr>
            <a:r>
              <a:rPr lang="ar-SA" sz="3600" dirty="0" smtClean="0"/>
              <a:t>المياه</a:t>
            </a:r>
            <a:endParaRPr lang="en-US" sz="3600" dirty="0"/>
          </a:p>
          <a:p>
            <a:pPr marL="742950" lvl="0" indent="-742950" algn="r" rtl="1">
              <a:buFont typeface="+mj-lt"/>
              <a:buAutoNum type="arabicPeriod"/>
            </a:pPr>
            <a:r>
              <a:rPr lang="ar-SA" sz="3600" dirty="0"/>
              <a:t>المخلفات</a:t>
            </a:r>
            <a:endParaRPr lang="en-US" sz="3600" dirty="0"/>
          </a:p>
          <a:p>
            <a:pPr marL="742950" lvl="0" indent="-742950" algn="r" rtl="1">
              <a:buFont typeface="+mj-lt"/>
              <a:buAutoNum type="arabicPeriod"/>
            </a:pPr>
            <a:r>
              <a:rPr lang="ar-SA" sz="3600" dirty="0"/>
              <a:t>الزراعة والغذاء</a:t>
            </a:r>
            <a:endParaRPr lang="en-US" sz="3600" dirty="0"/>
          </a:p>
          <a:p>
            <a:pPr marL="742950" lvl="0" indent="-742950" algn="r" rtl="1">
              <a:buFont typeface="+mj-lt"/>
              <a:buAutoNum type="arabicPeriod"/>
            </a:pPr>
            <a:r>
              <a:rPr lang="ar-SA" sz="3600" dirty="0"/>
              <a:t>الاحتباس الحراري </a:t>
            </a:r>
            <a:endParaRPr lang="en-US" sz="3600" dirty="0"/>
          </a:p>
          <a:p>
            <a:pPr marL="742950" lvl="0" indent="-742950" algn="r" rtl="1">
              <a:buFont typeface="+mj-lt"/>
              <a:buAutoNum type="arabicPeriod"/>
            </a:pPr>
            <a:r>
              <a:rPr lang="ar-SA" sz="3600" dirty="0"/>
              <a:t>الطاقة </a:t>
            </a:r>
            <a:endParaRPr lang="en-US" sz="3600" dirty="0"/>
          </a:p>
          <a:p>
            <a:pPr marL="742950" indent="-742950" algn="r">
              <a:buFont typeface="+mj-lt"/>
              <a:buAutoNum type="arabicPeriod"/>
            </a:pP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amond(in)">
                                      <p:cBhvr>
                                        <p:cTn id="10" dur="2000"/>
                                        <p:tgtEl>
                                          <p:spTgt spid="3">
                                            <p:txEl>
                                              <p:pRg st="0" end="0"/>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amond(in)">
                                      <p:cBhvr>
                                        <p:cTn id="13" dur="2000"/>
                                        <p:tgtEl>
                                          <p:spTgt spid="3">
                                            <p:txEl>
                                              <p:pRg st="1" end="1"/>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amond(in)">
                                      <p:cBhvr>
                                        <p:cTn id="16" dur="2000"/>
                                        <p:tgtEl>
                                          <p:spTgt spid="3">
                                            <p:txEl>
                                              <p:pRg st="2" end="2"/>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amond(in)">
                                      <p:cBhvr>
                                        <p:cTn id="19" dur="2000"/>
                                        <p:tgtEl>
                                          <p:spTgt spid="3">
                                            <p:txEl>
                                              <p:pRg st="3" end="3"/>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amond(in)">
                                      <p:cBhvr>
                                        <p:cTn id="22" dur="2000"/>
                                        <p:tgtEl>
                                          <p:spTgt spid="3">
                                            <p:txEl>
                                              <p:pRg st="4" end="4"/>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amond(in)">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 name="TextBox 6"/>
          <p:cNvSpPr txBox="1"/>
          <p:nvPr/>
        </p:nvSpPr>
        <p:spPr>
          <a:xfrm>
            <a:off x="1981200" y="1752600"/>
            <a:ext cx="6019800" cy="3170099"/>
          </a:xfrm>
          <a:prstGeom prst="rect">
            <a:avLst/>
          </a:prstGeom>
          <a:noFill/>
        </p:spPr>
        <p:txBody>
          <a:bodyPr wrap="square" rtlCol="0">
            <a:spAutoFit/>
          </a:bodyPr>
          <a:lstStyle/>
          <a:p>
            <a:r>
              <a:rPr lang="en-US" sz="20000" dirty="0" smtClean="0">
                <a:solidFill>
                  <a:schemeClr val="bg1"/>
                </a:solidFill>
                <a:effectLst>
                  <a:glow rad="228600">
                    <a:schemeClr val="accent1">
                      <a:satMod val="175000"/>
                      <a:alpha val="40000"/>
                    </a:schemeClr>
                  </a:glow>
                </a:effectLst>
                <a:latin typeface="Colonna MT" pitchFamily="82" charset="0"/>
              </a:rPr>
              <a:t>2007</a:t>
            </a:r>
            <a:endParaRPr lang="en-US" sz="20000" dirty="0">
              <a:solidFill>
                <a:schemeClr val="bg1"/>
              </a:solidFill>
              <a:effectLst>
                <a:glow rad="228600">
                  <a:schemeClr val="accent1">
                    <a:satMod val="175000"/>
                    <a:alpha val="40000"/>
                  </a:schemeClr>
                </a:glow>
              </a:effectLst>
              <a:latin typeface="Colonna MT" pitchFamily="82" charset="0"/>
            </a:endParaRPr>
          </a:p>
        </p:txBody>
      </p:sp>
      <p:pic>
        <p:nvPicPr>
          <p:cNvPr id="1027" name="Picture 3"/>
          <p:cNvPicPr>
            <a:picLocks noChangeAspect="1" noChangeArrowheads="1"/>
          </p:cNvPicPr>
          <p:nvPr/>
        </p:nvPicPr>
        <p:blipFill>
          <a:blip r:embed="rId2"/>
          <a:srcRect/>
          <a:stretch>
            <a:fillRect/>
          </a:stretch>
        </p:blipFill>
        <p:spPr bwMode="auto">
          <a:xfrm>
            <a:off x="381000" y="685800"/>
            <a:ext cx="8334375" cy="5195888"/>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381000" y="-4810125"/>
            <a:ext cx="8482013" cy="48101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9144000" y="228600"/>
            <a:ext cx="8128000" cy="6096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4.44444E-6 2.22222E-6 L -1.98611 0.01111 " pathEditMode="relative" rAng="0" ptsTypes="AA">
                                      <p:cBhvr>
                                        <p:cTn id="6" dur="5000" fill="hold"/>
                                        <p:tgtEl>
                                          <p:spTgt spid="1028"/>
                                        </p:tgtEl>
                                        <p:attrNameLst>
                                          <p:attrName>ppt_x</p:attrName>
                                          <p:attrName>ppt_y</p:attrName>
                                        </p:attrNameLst>
                                      </p:cBhvr>
                                      <p:rCtr x="-993" y="6"/>
                                    </p:animMotion>
                                  </p:childTnLst>
                                </p:cTn>
                              </p:par>
                              <p:par>
                                <p:cTn id="7" presetID="53" presetClass="entr" presetSubtype="0" fill="hold" nodeType="withEffect">
                                  <p:stCondLst>
                                    <p:cond delay="1900"/>
                                  </p:stCondLst>
                                  <p:childTnLst>
                                    <p:set>
                                      <p:cBhvr>
                                        <p:cTn id="8" dur="1" fill="hold">
                                          <p:stCondLst>
                                            <p:cond delay="0"/>
                                          </p:stCondLst>
                                        </p:cTn>
                                        <p:tgtEl>
                                          <p:spTgt spid="1027"/>
                                        </p:tgtEl>
                                        <p:attrNameLst>
                                          <p:attrName>style.visibility</p:attrName>
                                        </p:attrNameLst>
                                      </p:cBhvr>
                                      <p:to>
                                        <p:strVal val="visible"/>
                                      </p:to>
                                    </p:set>
                                    <p:anim calcmode="lin" valueType="num">
                                      <p:cBhvr>
                                        <p:cTn id="9" dur="5000" fill="hold"/>
                                        <p:tgtEl>
                                          <p:spTgt spid="1027"/>
                                        </p:tgtEl>
                                        <p:attrNameLst>
                                          <p:attrName>ppt_w</p:attrName>
                                        </p:attrNameLst>
                                      </p:cBhvr>
                                      <p:tavLst>
                                        <p:tav tm="0">
                                          <p:val>
                                            <p:fltVal val="0"/>
                                          </p:val>
                                        </p:tav>
                                        <p:tav tm="100000">
                                          <p:val>
                                            <p:strVal val="#ppt_w"/>
                                          </p:val>
                                        </p:tav>
                                      </p:tavLst>
                                    </p:anim>
                                    <p:anim calcmode="lin" valueType="num">
                                      <p:cBhvr>
                                        <p:cTn id="10" dur="5000" fill="hold"/>
                                        <p:tgtEl>
                                          <p:spTgt spid="1027"/>
                                        </p:tgtEl>
                                        <p:attrNameLst>
                                          <p:attrName>ppt_h</p:attrName>
                                        </p:attrNameLst>
                                      </p:cBhvr>
                                      <p:tavLst>
                                        <p:tav tm="0">
                                          <p:val>
                                            <p:fltVal val="0"/>
                                          </p:val>
                                        </p:tav>
                                        <p:tav tm="100000">
                                          <p:val>
                                            <p:strVal val="#ppt_h"/>
                                          </p:val>
                                        </p:tav>
                                      </p:tavLst>
                                    </p:anim>
                                    <p:animEffect transition="in" filter="fade">
                                      <p:cBhvr>
                                        <p:cTn id="11" dur="5000"/>
                                        <p:tgtEl>
                                          <p:spTgt spid="1027"/>
                                        </p:tgtEl>
                                      </p:cBhvr>
                                    </p:animEffect>
                                  </p:childTnLst>
                                </p:cTn>
                              </p:par>
                            </p:childTnLst>
                          </p:cTn>
                        </p:par>
                      </p:childTnLst>
                    </p:cTn>
                  </p:par>
                  <p:par>
                    <p:cTn id="12" fill="hold">
                      <p:stCondLst>
                        <p:cond delay="indefinite"/>
                      </p:stCondLst>
                      <p:childTnLst>
                        <p:par>
                          <p:cTn id="13" fill="hold">
                            <p:stCondLst>
                              <p:cond delay="0"/>
                            </p:stCondLst>
                            <p:childTnLst>
                              <p:par>
                                <p:cTn id="14" presetID="50" presetClass="exit" presetSubtype="0" accel="100000" fill="hold" nodeType="clickEffect">
                                  <p:stCondLst>
                                    <p:cond delay="0"/>
                                  </p:stCondLst>
                                  <p:childTnLst>
                                    <p:anim calcmode="lin" valueType="num">
                                      <p:cBhvr>
                                        <p:cTn id="15" dur="1000"/>
                                        <p:tgtEl>
                                          <p:spTgt spid="1027"/>
                                        </p:tgtEl>
                                        <p:attrNameLst>
                                          <p:attrName>ppt_w</p:attrName>
                                        </p:attrNameLst>
                                      </p:cBhvr>
                                      <p:tavLst>
                                        <p:tav tm="0">
                                          <p:val>
                                            <p:strVal val="ppt_w"/>
                                          </p:val>
                                        </p:tav>
                                        <p:tav tm="100000">
                                          <p:val>
                                            <p:strVal val="ppt_w+.3"/>
                                          </p:val>
                                        </p:tav>
                                      </p:tavLst>
                                    </p:anim>
                                    <p:anim calcmode="lin" valueType="num">
                                      <p:cBhvr>
                                        <p:cTn id="16" dur="1000"/>
                                        <p:tgtEl>
                                          <p:spTgt spid="1027"/>
                                        </p:tgtEl>
                                        <p:attrNameLst>
                                          <p:attrName>ppt_h</p:attrName>
                                        </p:attrNameLst>
                                      </p:cBhvr>
                                      <p:tavLst>
                                        <p:tav tm="0">
                                          <p:val>
                                            <p:strVal val="ppt_h"/>
                                          </p:val>
                                        </p:tav>
                                        <p:tav tm="100000">
                                          <p:val>
                                            <p:strVal val="ppt_h"/>
                                          </p:val>
                                        </p:tav>
                                      </p:tavLst>
                                    </p:anim>
                                    <p:animEffect transition="out" filter="fade">
                                      <p:cBhvr>
                                        <p:cTn id="17" dur="1000"/>
                                        <p:tgtEl>
                                          <p:spTgt spid="1027"/>
                                        </p:tgtEl>
                                      </p:cBhvr>
                                    </p:animEffect>
                                    <p:set>
                                      <p:cBhvr>
                                        <p:cTn id="18" dur="1" fill="hold">
                                          <p:stCondLst>
                                            <p:cond delay="999"/>
                                          </p:stCondLst>
                                        </p:cTn>
                                        <p:tgtEl>
                                          <p:spTgt spid="1027"/>
                                        </p:tgtEl>
                                        <p:attrNameLst>
                                          <p:attrName>style.visibility</p:attrName>
                                        </p:attrNameLst>
                                      </p:cBhvr>
                                      <p:to>
                                        <p:strVal val="hidden"/>
                                      </p:to>
                                    </p:set>
                                  </p:childTnLst>
                                </p:cTn>
                              </p:par>
                            </p:childTnLst>
                          </p:cTn>
                        </p:par>
                        <p:par>
                          <p:cTn id="19" fill="hold">
                            <p:stCondLst>
                              <p:cond delay="1000"/>
                            </p:stCondLst>
                            <p:childTnLst>
                              <p:par>
                                <p:cTn id="20" presetID="42" presetClass="path" presetSubtype="0" accel="50000" decel="50000" fill="hold" nodeType="afterEffect">
                                  <p:stCondLst>
                                    <p:cond delay="0"/>
                                  </p:stCondLst>
                                  <p:childTnLst>
                                    <p:animMotion origin="layout" path="M -1.94444E-6 4.52656E-6 L -0.00538 0.82655 " pathEditMode="relative" rAng="0" ptsTypes="AA">
                                      <p:cBhvr>
                                        <p:cTn id="21" dur="5000" fill="hold"/>
                                        <p:tgtEl>
                                          <p:spTgt spid="1026"/>
                                        </p:tgtEl>
                                        <p:attrNameLst>
                                          <p:attrName>ppt_x</p:attrName>
                                          <p:attrName>ppt_y</p:attrName>
                                        </p:attrNameLst>
                                      </p:cBhvr>
                                      <p:rCtr x="-3" y="4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71800"/>
            <a:ext cx="8229600" cy="1143000"/>
          </a:xfrm>
        </p:spPr>
        <p:txBody>
          <a:bodyPr/>
          <a:lstStyle/>
          <a:p>
            <a:pPr algn="ctr"/>
            <a:r>
              <a:rPr lang="en-US" b="1" dirty="0" smtClean="0"/>
              <a:t>www.yesbu.org</a:t>
            </a:r>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7" name="Oval 6"/>
          <p:cNvSpPr/>
          <p:nvPr/>
        </p:nvSpPr>
        <p:spPr>
          <a:xfrm>
            <a:off x="7391400" y="4343400"/>
            <a:ext cx="1219200" cy="457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590800"/>
            <a:ext cx="2209800" cy="369332"/>
          </a:xfrm>
          <a:prstGeom prst="rect">
            <a:avLst/>
          </a:prstGeom>
          <a:noFill/>
        </p:spPr>
        <p:txBody>
          <a:bodyPr wrap="square" rtlCol="0">
            <a:spAutoFit/>
          </a:bodyPr>
          <a:lstStyle/>
          <a:p>
            <a:endParaRPr lang="en-US" dirty="0"/>
          </a:p>
        </p:txBody>
      </p:sp>
      <p:pic>
        <p:nvPicPr>
          <p:cNvPr id="4" name="Picture 2"/>
          <p:cNvPicPr>
            <a:picLocks noChangeAspect="1" noChangeArrowheads="1"/>
          </p:cNvPicPr>
          <p:nvPr/>
        </p:nvPicPr>
        <p:blipFill>
          <a:blip r:embed="rId3"/>
          <a:srcRect/>
          <a:stretch>
            <a:fillRect/>
          </a:stretch>
        </p:blipFill>
        <p:spPr bwMode="auto">
          <a:xfrm>
            <a:off x="0" y="0"/>
            <a:ext cx="9296400" cy="807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153</TotalTime>
  <Words>299</Words>
  <Application>Microsoft Office PowerPoint</Application>
  <PresentationFormat>On-screen Show (4:3)</PresentationFormat>
  <Paragraphs>42</Paragraphs>
  <Slides>15</Slides>
  <Notes>7</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Slide 1</vt:lpstr>
      <vt:lpstr>Slide 2</vt:lpstr>
      <vt:lpstr> ويهدف هذا البرنامج  إلى:</vt:lpstr>
      <vt:lpstr>                                                        </vt:lpstr>
      <vt:lpstr>وتحاول هذه المشروعات حل مشكلة بيئية في احد المجالات الآتية:</vt:lpstr>
      <vt:lpstr>Slide 6</vt:lpstr>
      <vt:lpstr>www.yesbu.org</vt:lpstr>
      <vt:lpstr>Slide 8</vt:lpstr>
      <vt:lpstr>Slide 9</vt:lpstr>
      <vt:lpstr>Slide 10</vt:lpstr>
      <vt:lpstr>Slide 11</vt:lpstr>
      <vt:lpstr>Slide 12</vt:lpstr>
      <vt:lpstr>Slide 13</vt:lpstr>
      <vt:lpstr>Slide 14</vt:lpstr>
      <vt:lpstr>Slide 15</vt:lpstr>
    </vt:vector>
  </TitlesOfParts>
  <Company>Bibliotheca Alexandrina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bibalex</dc:creator>
  <cp:lastModifiedBy>Administrator</cp:lastModifiedBy>
  <cp:revision>18</cp:revision>
  <dcterms:created xsi:type="dcterms:W3CDTF">2009-09-10T10:32:10Z</dcterms:created>
  <dcterms:modified xsi:type="dcterms:W3CDTF">2009-09-12T11:11:06Z</dcterms:modified>
</cp:coreProperties>
</file>